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7" r:id="rId3"/>
    <p:sldId id="265" r:id="rId4"/>
    <p:sldId id="266" r:id="rId5"/>
    <p:sldId id="273" r:id="rId6"/>
    <p:sldId id="272" r:id="rId7"/>
    <p:sldId id="271" r:id="rId8"/>
    <p:sldId id="267" r:id="rId9"/>
    <p:sldId id="274" r:id="rId10"/>
    <p:sldId id="269" r:id="rId11"/>
    <p:sldId id="25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Foster" initials="KF" lastIdx="1" clrIdx="0">
    <p:extLst>
      <p:ext uri="{19B8F6BF-5375-455C-9EA6-DF929625EA0E}">
        <p15:presenceInfo xmlns:p15="http://schemas.microsoft.com/office/powerpoint/2012/main" userId="Kelly Fo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E37A9-C25E-4429-B2AA-C69A61304060}" v="2" dt="2022-08-10T13:29:12.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7" d="100"/>
          <a:sy n="77" d="100"/>
        </p:scale>
        <p:origin x="1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 Welch" userId="dd32d374-b208-4ad6-af67-59715350f740" providerId="ADAL" clId="{3B3E37A9-C25E-4429-B2AA-C69A61304060}"/>
    <pc:docChg chg="undo custSel addSld delSld modSld">
      <pc:chgData name="Kris Welch" userId="dd32d374-b208-4ad6-af67-59715350f740" providerId="ADAL" clId="{3B3E37A9-C25E-4429-B2AA-C69A61304060}" dt="2022-08-10T13:29:27.708" v="1864" actId="20577"/>
      <pc:docMkLst>
        <pc:docMk/>
      </pc:docMkLst>
      <pc:sldChg chg="modSp mod">
        <pc:chgData name="Kris Welch" userId="dd32d374-b208-4ad6-af67-59715350f740" providerId="ADAL" clId="{3B3E37A9-C25E-4429-B2AA-C69A61304060}" dt="2022-08-10T12:49:04.158" v="2" actId="20577"/>
        <pc:sldMkLst>
          <pc:docMk/>
          <pc:sldMk cId="1678780190" sldId="257"/>
        </pc:sldMkLst>
        <pc:spChg chg="mod">
          <ac:chgData name="Kris Welch" userId="dd32d374-b208-4ad6-af67-59715350f740" providerId="ADAL" clId="{3B3E37A9-C25E-4429-B2AA-C69A61304060}" dt="2022-08-10T12:49:04.158" v="2" actId="20577"/>
          <ac:spMkLst>
            <pc:docMk/>
            <pc:sldMk cId="1678780190" sldId="257"/>
            <ac:spMk id="9" creationId="{39E4BB08-17B4-4ADA-AEB2-AE2D53861227}"/>
          </ac:spMkLst>
        </pc:spChg>
      </pc:sldChg>
      <pc:sldChg chg="del">
        <pc:chgData name="Kris Welch" userId="dd32d374-b208-4ad6-af67-59715350f740" providerId="ADAL" clId="{3B3E37A9-C25E-4429-B2AA-C69A61304060}" dt="2022-08-10T12:49:19.932" v="3" actId="2696"/>
        <pc:sldMkLst>
          <pc:docMk/>
          <pc:sldMk cId="875502152" sldId="258"/>
        </pc:sldMkLst>
      </pc:sldChg>
      <pc:sldChg chg="modSp mod">
        <pc:chgData name="Kris Welch" userId="dd32d374-b208-4ad6-af67-59715350f740" providerId="ADAL" clId="{3B3E37A9-C25E-4429-B2AA-C69A61304060}" dt="2022-08-10T12:49:39.350" v="10" actId="20577"/>
        <pc:sldMkLst>
          <pc:docMk/>
          <pc:sldMk cId="2394588678" sldId="265"/>
        </pc:sldMkLst>
        <pc:spChg chg="mod">
          <ac:chgData name="Kris Welch" userId="dd32d374-b208-4ad6-af67-59715350f740" providerId="ADAL" clId="{3B3E37A9-C25E-4429-B2AA-C69A61304060}" dt="2022-08-10T12:49:26.323" v="7" actId="20577"/>
          <ac:spMkLst>
            <pc:docMk/>
            <pc:sldMk cId="2394588678" sldId="265"/>
            <ac:spMk id="2" creationId="{3AC040DD-1BAD-4297-80F5-DE2F9FFF00B8}"/>
          </ac:spMkLst>
        </pc:spChg>
        <pc:spChg chg="mod">
          <ac:chgData name="Kris Welch" userId="dd32d374-b208-4ad6-af67-59715350f740" providerId="ADAL" clId="{3B3E37A9-C25E-4429-B2AA-C69A61304060}" dt="2022-08-10T12:49:39.350" v="10" actId="20577"/>
          <ac:spMkLst>
            <pc:docMk/>
            <pc:sldMk cId="2394588678" sldId="265"/>
            <ac:spMk id="3" creationId="{24CFEA36-9688-43EF-A115-D9A441770050}"/>
          </ac:spMkLst>
        </pc:spChg>
      </pc:sldChg>
      <pc:sldChg chg="modSp mod">
        <pc:chgData name="Kris Welch" userId="dd32d374-b208-4ad6-af67-59715350f740" providerId="ADAL" clId="{3B3E37A9-C25E-4429-B2AA-C69A61304060}" dt="2022-08-10T13:02:16.472" v="822" actId="20577"/>
        <pc:sldMkLst>
          <pc:docMk/>
          <pc:sldMk cId="1664837634" sldId="266"/>
        </pc:sldMkLst>
        <pc:spChg chg="mod">
          <ac:chgData name="Kris Welch" userId="dd32d374-b208-4ad6-af67-59715350f740" providerId="ADAL" clId="{3B3E37A9-C25E-4429-B2AA-C69A61304060}" dt="2022-08-10T12:59:56.859" v="557" actId="20577"/>
          <ac:spMkLst>
            <pc:docMk/>
            <pc:sldMk cId="1664837634" sldId="266"/>
            <ac:spMk id="2" creationId="{29F0785E-5136-4CBC-9230-8D7F0B2F220C}"/>
          </ac:spMkLst>
        </pc:spChg>
        <pc:spChg chg="mod">
          <ac:chgData name="Kris Welch" userId="dd32d374-b208-4ad6-af67-59715350f740" providerId="ADAL" clId="{3B3E37A9-C25E-4429-B2AA-C69A61304060}" dt="2022-08-10T13:02:16.472" v="822" actId="20577"/>
          <ac:spMkLst>
            <pc:docMk/>
            <pc:sldMk cId="1664837634" sldId="266"/>
            <ac:spMk id="3" creationId="{3232E7DF-534F-4C3F-B6D7-18CD5656B726}"/>
          </ac:spMkLst>
        </pc:spChg>
      </pc:sldChg>
      <pc:sldChg chg="modSp mod">
        <pc:chgData name="Kris Welch" userId="dd32d374-b208-4ad6-af67-59715350f740" providerId="ADAL" clId="{3B3E37A9-C25E-4429-B2AA-C69A61304060}" dt="2022-08-10T13:24:36.410" v="1742" actId="20577"/>
        <pc:sldMkLst>
          <pc:docMk/>
          <pc:sldMk cId="344509812" sldId="267"/>
        </pc:sldMkLst>
        <pc:spChg chg="mod">
          <ac:chgData name="Kris Welch" userId="dd32d374-b208-4ad6-af67-59715350f740" providerId="ADAL" clId="{3B3E37A9-C25E-4429-B2AA-C69A61304060}" dt="2022-08-10T13:19:47.638" v="1627" actId="20577"/>
          <ac:spMkLst>
            <pc:docMk/>
            <pc:sldMk cId="344509812" sldId="267"/>
            <ac:spMk id="2" creationId="{46EDFE4E-6E2C-43AD-9A90-F9C6E2A914A9}"/>
          </ac:spMkLst>
        </pc:spChg>
        <pc:spChg chg="mod">
          <ac:chgData name="Kris Welch" userId="dd32d374-b208-4ad6-af67-59715350f740" providerId="ADAL" clId="{3B3E37A9-C25E-4429-B2AA-C69A61304060}" dt="2022-08-10T13:24:36.410" v="1742" actId="20577"/>
          <ac:spMkLst>
            <pc:docMk/>
            <pc:sldMk cId="344509812" sldId="267"/>
            <ac:spMk id="6" creationId="{1D721E11-11B2-4030-B31E-7A58F6B88797}"/>
          </ac:spMkLst>
        </pc:spChg>
      </pc:sldChg>
      <pc:sldChg chg="del">
        <pc:chgData name="Kris Welch" userId="dd32d374-b208-4ad6-af67-59715350f740" providerId="ADAL" clId="{3B3E37A9-C25E-4429-B2AA-C69A61304060}" dt="2022-08-10T12:50:25.236" v="11" actId="2696"/>
        <pc:sldMkLst>
          <pc:docMk/>
          <pc:sldMk cId="1854838080" sldId="268"/>
        </pc:sldMkLst>
      </pc:sldChg>
      <pc:sldChg chg="modSp add mod">
        <pc:chgData name="Kris Welch" userId="dd32d374-b208-4ad6-af67-59715350f740" providerId="ADAL" clId="{3B3E37A9-C25E-4429-B2AA-C69A61304060}" dt="2022-08-10T13:14:46.220" v="1451" actId="115"/>
        <pc:sldMkLst>
          <pc:docMk/>
          <pc:sldMk cId="1029472605" sldId="271"/>
        </pc:sldMkLst>
        <pc:spChg chg="mod">
          <ac:chgData name="Kris Welch" userId="dd32d374-b208-4ad6-af67-59715350f740" providerId="ADAL" clId="{3B3E37A9-C25E-4429-B2AA-C69A61304060}" dt="2022-08-10T13:14:46.220" v="1451" actId="115"/>
          <ac:spMkLst>
            <pc:docMk/>
            <pc:sldMk cId="1029472605" sldId="271"/>
            <ac:spMk id="3" creationId="{3232E7DF-534F-4C3F-B6D7-18CD5656B726}"/>
          </ac:spMkLst>
        </pc:spChg>
      </pc:sldChg>
      <pc:sldChg chg="modSp add mod">
        <pc:chgData name="Kris Welch" userId="dd32d374-b208-4ad6-af67-59715350f740" providerId="ADAL" clId="{3B3E37A9-C25E-4429-B2AA-C69A61304060}" dt="2022-08-10T13:05:41.579" v="1035" actId="115"/>
        <pc:sldMkLst>
          <pc:docMk/>
          <pc:sldMk cId="3185584820" sldId="272"/>
        </pc:sldMkLst>
        <pc:spChg chg="mod">
          <ac:chgData name="Kris Welch" userId="dd32d374-b208-4ad6-af67-59715350f740" providerId="ADAL" clId="{3B3E37A9-C25E-4429-B2AA-C69A61304060}" dt="2022-08-10T12:58:08.047" v="474" actId="20577"/>
          <ac:spMkLst>
            <pc:docMk/>
            <pc:sldMk cId="3185584820" sldId="272"/>
            <ac:spMk id="2" creationId="{29F0785E-5136-4CBC-9230-8D7F0B2F220C}"/>
          </ac:spMkLst>
        </pc:spChg>
        <pc:spChg chg="mod">
          <ac:chgData name="Kris Welch" userId="dd32d374-b208-4ad6-af67-59715350f740" providerId="ADAL" clId="{3B3E37A9-C25E-4429-B2AA-C69A61304060}" dt="2022-08-10T13:05:41.579" v="1035" actId="115"/>
          <ac:spMkLst>
            <pc:docMk/>
            <pc:sldMk cId="3185584820" sldId="272"/>
            <ac:spMk id="3" creationId="{3232E7DF-534F-4C3F-B6D7-18CD5656B726}"/>
          </ac:spMkLst>
        </pc:spChg>
      </pc:sldChg>
      <pc:sldChg chg="modSp add mod">
        <pc:chgData name="Kris Welch" userId="dd32d374-b208-4ad6-af67-59715350f740" providerId="ADAL" clId="{3B3E37A9-C25E-4429-B2AA-C69A61304060}" dt="2022-08-10T13:11:07.233" v="1309" actId="113"/>
        <pc:sldMkLst>
          <pc:docMk/>
          <pc:sldMk cId="2883989050" sldId="273"/>
        </pc:sldMkLst>
        <pc:spChg chg="mod">
          <ac:chgData name="Kris Welch" userId="dd32d374-b208-4ad6-af67-59715350f740" providerId="ADAL" clId="{3B3E37A9-C25E-4429-B2AA-C69A61304060}" dt="2022-08-10T13:11:07.233" v="1309" actId="113"/>
          <ac:spMkLst>
            <pc:docMk/>
            <pc:sldMk cId="2883989050" sldId="273"/>
            <ac:spMk id="3" creationId="{3232E7DF-534F-4C3F-B6D7-18CD5656B726}"/>
          </ac:spMkLst>
        </pc:spChg>
      </pc:sldChg>
      <pc:sldChg chg="modSp add del mod">
        <pc:chgData name="Kris Welch" userId="dd32d374-b208-4ad6-af67-59715350f740" providerId="ADAL" clId="{3B3E37A9-C25E-4429-B2AA-C69A61304060}" dt="2022-08-10T13:14:53.597" v="1452" actId="2696"/>
        <pc:sldMkLst>
          <pc:docMk/>
          <pc:sldMk cId="1316457531" sldId="274"/>
        </pc:sldMkLst>
        <pc:spChg chg="mod">
          <ac:chgData name="Kris Welch" userId="dd32d374-b208-4ad6-af67-59715350f740" providerId="ADAL" clId="{3B3E37A9-C25E-4429-B2AA-C69A61304060}" dt="2022-08-10T13:11:25.148" v="1310" actId="6549"/>
          <ac:spMkLst>
            <pc:docMk/>
            <pc:sldMk cId="1316457531" sldId="274"/>
            <ac:spMk id="3" creationId="{3232E7DF-534F-4C3F-B6D7-18CD5656B726}"/>
          </ac:spMkLst>
        </pc:spChg>
      </pc:sldChg>
      <pc:sldChg chg="modSp add mod">
        <pc:chgData name="Kris Welch" userId="dd32d374-b208-4ad6-af67-59715350f740" providerId="ADAL" clId="{3B3E37A9-C25E-4429-B2AA-C69A61304060}" dt="2022-08-10T13:29:27.708" v="1864" actId="20577"/>
        <pc:sldMkLst>
          <pc:docMk/>
          <pc:sldMk cId="3489339700" sldId="274"/>
        </pc:sldMkLst>
        <pc:spChg chg="mod">
          <ac:chgData name="Kris Welch" userId="dd32d374-b208-4ad6-af67-59715350f740" providerId="ADAL" clId="{3B3E37A9-C25E-4429-B2AA-C69A61304060}" dt="2022-08-10T13:23:08.769" v="1673" actId="20577"/>
          <ac:spMkLst>
            <pc:docMk/>
            <pc:sldMk cId="3489339700" sldId="274"/>
            <ac:spMk id="2" creationId="{46EDFE4E-6E2C-43AD-9A90-F9C6E2A914A9}"/>
          </ac:spMkLst>
        </pc:spChg>
        <pc:spChg chg="mod">
          <ac:chgData name="Kris Welch" userId="dd32d374-b208-4ad6-af67-59715350f740" providerId="ADAL" clId="{3B3E37A9-C25E-4429-B2AA-C69A61304060}" dt="2022-08-10T13:29:27.708" v="1864" actId="20577"/>
          <ac:spMkLst>
            <pc:docMk/>
            <pc:sldMk cId="3489339700" sldId="274"/>
            <ac:spMk id="6" creationId="{1D721E11-11B2-4030-B31E-7A58F6B8879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srcRect/>
          <a:stretch/>
        </p:blipFill>
        <p:spPr>
          <a:xfrm>
            <a:off x="7850508" y="210917"/>
            <a:ext cx="3962244" cy="3962244"/>
          </a:xfrm>
          <a:prstGeom prst="rect">
            <a:avLst/>
          </a:prstGeom>
        </p:spPr>
      </p:pic>
    </p:spTree>
    <p:extLst>
      <p:ext uri="{BB962C8B-B14F-4D97-AF65-F5344CB8AC3E}">
        <p14:creationId xmlns:p14="http://schemas.microsoft.com/office/powerpoint/2010/main" val="102422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AB80EE-9CEE-5242-9D00-BC77E763A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2809875"/>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9" name="TextBox 8"/>
          <p:cNvSpPr txBox="1"/>
          <p:nvPr userDrawn="1"/>
        </p:nvSpPr>
        <p:spPr>
          <a:xfrm>
            <a:off x="650951" y="4646730"/>
            <a:ext cx="1385316"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a:extLst>
              <a:ext uri="{FF2B5EF4-FFF2-40B4-BE49-F238E27FC236}">
                <a16:creationId xmlns:a16="http://schemas.microsoft.com/office/drawing/2014/main" id="{A923E497-8267-4CFA-A22A-57165CF459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46438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65EBA3-2557-714C-9290-D92DFE1C108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44142" y="-11922"/>
            <a:ext cx="12480284" cy="3050557"/>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2743200" y="4416425"/>
            <a:ext cx="9448800"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650952" y="4646730"/>
            <a:ext cx="1385315" cy="430887"/>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Oregon School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205B"/>
                </a:solidFill>
                <a:effectLst/>
                <a:uLnTx/>
                <a:uFillTx/>
                <a:latin typeface="Calibri"/>
                <a:ea typeface="+mn-ea"/>
                <a:cs typeface="Arial" charset="0"/>
              </a:rPr>
              <a:t>Activities Association</a:t>
            </a:r>
          </a:p>
        </p:txBody>
      </p:sp>
      <p:pic>
        <p:nvPicPr>
          <p:cNvPr id="13" name="Picture 12">
            <a:extLst>
              <a:ext uri="{FF2B5EF4-FFF2-40B4-BE49-F238E27FC236}">
                <a16:creationId xmlns:a16="http://schemas.microsoft.com/office/drawing/2014/main" id="{FA5DAA2C-5AE1-49C9-9B6D-8287738C73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1798" y="5287402"/>
            <a:ext cx="1235909" cy="1235909"/>
          </a:xfrm>
          <a:prstGeom prst="rect">
            <a:avLst/>
          </a:prstGeom>
        </p:spPr>
      </p:pic>
    </p:spTree>
    <p:extLst>
      <p:ext uri="{BB962C8B-B14F-4D97-AF65-F5344CB8AC3E}">
        <p14:creationId xmlns:p14="http://schemas.microsoft.com/office/powerpoint/2010/main" val="106747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ED58DB-0473-49E7-8FCF-E3C60A59278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8/10/2022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1C6EB7-24C7-4ADB-A469-6D576C7B8402}"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2323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4EADF041-D3E6-4D5D-A3BD-AE5CD7B061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0354" y="4957446"/>
            <a:ext cx="1260256" cy="1260256"/>
          </a:xfrm>
          <a:prstGeom prst="rect">
            <a:avLst/>
          </a:prstGeom>
        </p:spPr>
      </p:pic>
    </p:spTree>
    <p:extLst>
      <p:ext uri="{BB962C8B-B14F-4D97-AF65-F5344CB8AC3E}">
        <p14:creationId xmlns:p14="http://schemas.microsoft.com/office/powerpoint/2010/main" val="8990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7713DC-30C4-4EB6-933B-B35831C7F715}"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8/10/2022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414B56"/>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31FA01-9D33-4534-80B3-5D3504E709E0}"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Tree>
    <p:extLst>
      <p:ext uri="{BB962C8B-B14F-4D97-AF65-F5344CB8AC3E}">
        <p14:creationId xmlns:p14="http://schemas.microsoft.com/office/powerpoint/2010/main" val="169340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19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ffectLst/>
              <a:uLnTx/>
              <a:uFillTx/>
              <a:latin typeface="Calibri"/>
              <a:ea typeface="+mn-ea"/>
              <a:cs typeface="+mn-cs"/>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095B79-01CE-4ED0-989F-2DE6BB02611A}" type="datetimeFigureOut">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8/10/2022</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B56"/>
                </a:solidFill>
                <a:effectLst/>
                <a:uLnTx/>
                <a:uFillTx/>
                <a:latin typeface="Calibri"/>
                <a:ea typeface="+mn-ea"/>
                <a:cs typeface="+mn-cs"/>
              </a:rPr>
              <a:t>www.osaa.org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EB5F1B-DC25-41F9-B0A8-DDD82FCDFBFF}" type="slidenum">
              <a:rPr kumimoji="0" lang="en-US" sz="1200" b="0" i="0" u="none" strike="noStrike" kern="1200" cap="none" spc="0" normalizeH="0" baseline="0" noProof="0">
                <a:ln>
                  <a:noFill/>
                </a:ln>
                <a:solidFill>
                  <a:srgbClr val="414B56">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414B56">
                  <a:tint val="75000"/>
                </a:srgbClr>
              </a:solidFill>
              <a:effectLst/>
              <a:uLnTx/>
              <a:uFillTx/>
              <a:latin typeface="Calibri"/>
              <a:ea typeface="+mn-ea"/>
              <a:cs typeface="+mn-cs"/>
            </a:endParaRPr>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874185" y="0"/>
            <a:ext cx="4023783" cy="420688"/>
          </a:xfrm>
          <a:prstGeom prst="rect">
            <a:avLst/>
          </a:prstGeom>
          <a:solidFill>
            <a:srgbClr val="1C28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1C2858"/>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3" name="Picture 12">
            <a:extLst>
              <a:ext uri="{FF2B5EF4-FFF2-40B4-BE49-F238E27FC236}">
                <a16:creationId xmlns:a16="http://schemas.microsoft.com/office/drawing/2014/main" id="{32A48D90-DD2B-46BD-B85A-7510DDBBAC4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446242" y="5817335"/>
            <a:ext cx="813855" cy="813855"/>
          </a:xfrm>
          <a:prstGeom prst="rect">
            <a:avLst/>
          </a:prstGeom>
        </p:spPr>
      </p:pic>
    </p:spTree>
    <p:extLst>
      <p:ext uri="{BB962C8B-B14F-4D97-AF65-F5344CB8AC3E}">
        <p14:creationId xmlns:p14="http://schemas.microsoft.com/office/powerpoint/2010/main" val="406921195"/>
      </p:ext>
    </p:extLst>
  </p:cSld>
  <p:clrMap bg1="lt1" tx1="dk1" bg2="lt2" tx2="dk2" accent1="accent1" accent2="accent2" accent3="accent3" accent4="accent4" accent5="accent5" accent6="accent6" hlink="hlink" folHlink="folHlink"/>
  <p:sldLayoutIdLst>
    <p:sldLayoutId id="2147483717" r:id="rId1"/>
    <p:sldLayoutId id="2147483706" r:id="rId2"/>
    <p:sldLayoutId id="2147483707" r:id="rId3"/>
    <p:sldLayoutId id="2147483708" r:id="rId4"/>
    <p:sldLayoutId id="2147483714" r:id="rId5"/>
    <p:sldLayoutId id="2147483715" r:id="rId6"/>
    <p:sldLayoutId id="2147483716" r:id="rId7"/>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B7C0C4E-5DFC-444D-8335-DF81A95CC35F}"/>
              </a:ext>
            </a:extLst>
          </p:cNvPr>
          <p:cNvSpPr>
            <a:spLocks noGrp="1"/>
          </p:cNvSpPr>
          <p:nvPr>
            <p:ph type="title"/>
          </p:nvPr>
        </p:nvSpPr>
        <p:spPr/>
        <p:txBody>
          <a:bodyPr>
            <a:normAutofit/>
          </a:bodyPr>
          <a:lstStyle/>
          <a:p>
            <a:r>
              <a:rPr lang="en-US" dirty="0"/>
              <a:t>Practice Limitation </a:t>
            </a:r>
          </a:p>
        </p:txBody>
      </p:sp>
      <p:sp>
        <p:nvSpPr>
          <p:cNvPr id="3" name="Subtitle 2">
            <a:extLst>
              <a:ext uri="{FF2B5EF4-FFF2-40B4-BE49-F238E27FC236}">
                <a16:creationId xmlns:a16="http://schemas.microsoft.com/office/drawing/2014/main" id="{1F0D761C-CED7-4065-BC26-6D712CD52A81}"/>
              </a:ext>
            </a:extLst>
          </p:cNvPr>
          <p:cNvSpPr>
            <a:spLocks noGrp="1"/>
          </p:cNvSpPr>
          <p:nvPr>
            <p:ph type="body" idx="1"/>
          </p:nvPr>
        </p:nvSpPr>
        <p:spPr/>
        <p:txBody>
          <a:bodyPr>
            <a:normAutofit/>
          </a:bodyPr>
          <a:lstStyle/>
          <a:p>
            <a:r>
              <a:rPr lang="en-US" dirty="0"/>
              <a:t>OREGON SCHOOL ACTIVITIES ASSOCIATION</a:t>
            </a:r>
          </a:p>
        </p:txBody>
      </p:sp>
    </p:spTree>
    <p:extLst>
      <p:ext uri="{BB962C8B-B14F-4D97-AF65-F5344CB8AC3E}">
        <p14:creationId xmlns:p14="http://schemas.microsoft.com/office/powerpoint/2010/main" val="303877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Open Period vs. Rule of 2</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6" name="TextBox 5">
            <a:extLst>
              <a:ext uri="{FF2B5EF4-FFF2-40B4-BE49-F238E27FC236}">
                <a16:creationId xmlns:a16="http://schemas.microsoft.com/office/drawing/2014/main" id="{905DE5FA-239C-4B4D-870D-C2C152754FA6}"/>
              </a:ext>
            </a:extLst>
          </p:cNvPr>
          <p:cNvSpPr txBox="1"/>
          <p:nvPr/>
        </p:nvSpPr>
        <p:spPr>
          <a:xfrm>
            <a:off x="1940985" y="2104345"/>
            <a:ext cx="5809957" cy="646331"/>
          </a:xfrm>
          <a:prstGeom prst="rect">
            <a:avLst/>
          </a:prstGeom>
          <a:noFill/>
        </p:spPr>
        <p:txBody>
          <a:bodyPr wrap="square" rtlCol="0">
            <a:spAutoFit/>
          </a:bodyPr>
          <a:lstStyle/>
          <a:p>
            <a:r>
              <a:rPr lang="en-US" dirty="0"/>
              <a:t>More restrictive</a:t>
            </a:r>
          </a:p>
          <a:p>
            <a:r>
              <a:rPr lang="en-US" dirty="0"/>
              <a:t>Not less restrictive</a:t>
            </a:r>
          </a:p>
        </p:txBody>
      </p:sp>
      <p:sp>
        <p:nvSpPr>
          <p:cNvPr id="7" name="TextBox 6">
            <a:extLst>
              <a:ext uri="{FF2B5EF4-FFF2-40B4-BE49-F238E27FC236}">
                <a16:creationId xmlns:a16="http://schemas.microsoft.com/office/drawing/2014/main" id="{8B3DA4A1-12BF-4131-AE64-205F30E5CE19}"/>
              </a:ext>
            </a:extLst>
          </p:cNvPr>
          <p:cNvSpPr txBox="1"/>
          <p:nvPr/>
        </p:nvSpPr>
        <p:spPr>
          <a:xfrm>
            <a:off x="1280160" y="3263705"/>
            <a:ext cx="10911840" cy="3293209"/>
          </a:xfrm>
          <a:prstGeom prst="rect">
            <a:avLst/>
          </a:prstGeom>
          <a:noFill/>
        </p:spPr>
        <p:txBody>
          <a:bodyPr wrap="square" rtlCol="0">
            <a:spAutoFit/>
          </a:bodyPr>
          <a:lstStyle/>
          <a:p>
            <a:r>
              <a:rPr lang="en-US" sz="2800" b="1" u="sng" dirty="0"/>
              <a:t>Open Period</a:t>
            </a:r>
            <a:r>
              <a:rPr lang="en-US" sz="2800" b="1" dirty="0"/>
              <a:t>	</a:t>
            </a:r>
            <a:r>
              <a:rPr lang="en-US" dirty="0"/>
              <a:t>									</a:t>
            </a:r>
            <a:r>
              <a:rPr lang="en-US" sz="2800" b="1" u="sng" dirty="0"/>
              <a:t>Rule of 2</a:t>
            </a:r>
          </a:p>
          <a:p>
            <a:r>
              <a:rPr lang="en-US" dirty="0"/>
              <a:t>Limited to 6 hours per week								No limit to # of hours per week</a:t>
            </a:r>
          </a:p>
          <a:p>
            <a:r>
              <a:rPr lang="en-US" dirty="0"/>
              <a:t>Unlimited # of athletes per day							Only 2 athletes per day</a:t>
            </a:r>
          </a:p>
          <a:p>
            <a:r>
              <a:rPr lang="en-US" dirty="0"/>
              <a:t>No coaching in competition								Can coach up to 2 athletes in competition</a:t>
            </a:r>
          </a:p>
          <a:p>
            <a:endParaRPr lang="en-US" dirty="0"/>
          </a:p>
          <a:p>
            <a:endParaRPr lang="en-US" dirty="0"/>
          </a:p>
          <a:p>
            <a:r>
              <a:rPr lang="en-US" dirty="0"/>
              <a:t>Schools who still planning on following the Rule of 2 Policy need to understand that there still are changes and can’t follow all of the same Rules as in previous years:</a:t>
            </a:r>
          </a:p>
          <a:p>
            <a:r>
              <a:rPr lang="en-US" dirty="0"/>
              <a:t>	**If a coach only works with 2 athletes per day that amount of time is counted towards the 6 hours per week</a:t>
            </a:r>
          </a:p>
          <a:p>
            <a:r>
              <a:rPr lang="en-US" dirty="0"/>
              <a:t>	**If a coach plans on coaching an outside of season sport, they can’t coach competitions with their athletes 	on their team.</a:t>
            </a:r>
          </a:p>
        </p:txBody>
      </p:sp>
    </p:spTree>
    <p:extLst>
      <p:ext uri="{BB962C8B-B14F-4D97-AF65-F5344CB8AC3E}">
        <p14:creationId xmlns:p14="http://schemas.microsoft.com/office/powerpoint/2010/main" val="124365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Common questions</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144803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r>
              <a:rPr lang="en-US" dirty="0"/>
              <a:t>Thanks for joining us today, if you have questions, please do not hesitate to contact our staff!</a:t>
            </a:r>
          </a:p>
          <a:p>
            <a:endParaRPr lang="en-US" dirty="0"/>
          </a:p>
          <a:p>
            <a:r>
              <a:rPr lang="en-US" dirty="0"/>
              <a:t>This webinar will be posted on our website under the OSAA for….. Administrators webinar section </a:t>
            </a:r>
          </a:p>
          <a:p>
            <a:endParaRPr lang="en-US" dirty="0"/>
          </a:p>
          <a:p>
            <a:r>
              <a:rPr lang="en-US" dirty="0"/>
              <a:t>Good-luck and have </a:t>
            </a:r>
            <a:r>
              <a:rPr lang="en-US"/>
              <a:t>a great year!!!!!!!!</a:t>
            </a:r>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482068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9C404CF-1FCB-4FB8-A7D3-D7AFFEA88209}"/>
              </a:ext>
            </a:extLst>
          </p:cNvPr>
          <p:cNvSpPr>
            <a:spLocks noGrp="1"/>
          </p:cNvSpPr>
          <p:nvPr>
            <p:ph type="title"/>
          </p:nvPr>
        </p:nvSpPr>
        <p:spPr/>
        <p:txBody>
          <a:bodyPr/>
          <a:lstStyle/>
          <a:p>
            <a:r>
              <a:rPr lang="en-US" dirty="0"/>
              <a:t>Amendment to Practice Limitation Rules</a:t>
            </a:r>
          </a:p>
        </p:txBody>
      </p:sp>
      <p:sp>
        <p:nvSpPr>
          <p:cNvPr id="9" name="Content Placeholder 8">
            <a:extLst>
              <a:ext uri="{FF2B5EF4-FFF2-40B4-BE49-F238E27FC236}">
                <a16:creationId xmlns:a16="http://schemas.microsoft.com/office/drawing/2014/main" id="{39E4BB08-17B4-4ADA-AEB2-AE2D53861227}"/>
              </a:ext>
            </a:extLst>
          </p:cNvPr>
          <p:cNvSpPr>
            <a:spLocks noGrp="1"/>
          </p:cNvSpPr>
          <p:nvPr>
            <p:ph idx="1"/>
          </p:nvPr>
        </p:nvSpPr>
        <p:spPr/>
        <p:txBody>
          <a:bodyPr/>
          <a:lstStyle/>
          <a:p>
            <a:r>
              <a:rPr lang="en-US" dirty="0"/>
              <a:t>The OSAA Executive Board voted to amend the Practice Limitation Rule (6A, 5A, 4A Pilot) to include the 4A classification starting with the 2022- 23 school year based on results of a recent 4A membership survey.</a:t>
            </a:r>
          </a:p>
          <a:p>
            <a:pPr marL="0" indent="0">
              <a:buNone/>
            </a:pPr>
            <a:r>
              <a:rPr lang="en-US" dirty="0"/>
              <a:t> </a:t>
            </a:r>
          </a:p>
          <a:p>
            <a:r>
              <a:rPr lang="en-US" dirty="0"/>
              <a:t>Out-of-season team sport coaches will be allowed to work with their students during the open period for up to a maximum of six hours per week on fundamental skill development (no contests) with participation by students being optional. </a:t>
            </a:r>
            <a:br>
              <a:rPr lang="en-US" dirty="0"/>
            </a:br>
            <a:br>
              <a:rPr lang="en-US" dirty="0"/>
            </a:br>
            <a:br>
              <a:rPr lang="en-US" dirty="0"/>
            </a:br>
            <a:endParaRPr lang="en-US" dirty="0"/>
          </a:p>
        </p:txBody>
      </p:sp>
    </p:spTree>
    <p:extLst>
      <p:ext uri="{BB962C8B-B14F-4D97-AF65-F5344CB8AC3E}">
        <p14:creationId xmlns:p14="http://schemas.microsoft.com/office/powerpoint/2010/main" val="167878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40DD-1BAD-4297-80F5-DE2F9FFF00B8}"/>
              </a:ext>
            </a:extLst>
          </p:cNvPr>
          <p:cNvSpPr>
            <a:spLocks noGrp="1"/>
          </p:cNvSpPr>
          <p:nvPr>
            <p:ph type="title"/>
          </p:nvPr>
        </p:nvSpPr>
        <p:spPr/>
        <p:txBody>
          <a:bodyPr/>
          <a:lstStyle/>
          <a:p>
            <a:r>
              <a:rPr lang="en-US" dirty="0"/>
              <a:t>Practice Limitation 6A, 5A, 4A Philosophy </a:t>
            </a:r>
          </a:p>
        </p:txBody>
      </p:sp>
      <p:sp>
        <p:nvSpPr>
          <p:cNvPr id="3" name="Content Placeholder 2">
            <a:extLst>
              <a:ext uri="{FF2B5EF4-FFF2-40B4-BE49-F238E27FC236}">
                <a16:creationId xmlns:a16="http://schemas.microsoft.com/office/drawing/2014/main" id="{24CFEA36-9688-43EF-A115-D9A441770050}"/>
              </a:ext>
            </a:extLst>
          </p:cNvPr>
          <p:cNvSpPr>
            <a:spLocks noGrp="1"/>
          </p:cNvSpPr>
          <p:nvPr>
            <p:ph idx="1"/>
          </p:nvPr>
        </p:nvSpPr>
        <p:spPr/>
        <p:txBody>
          <a:bodyPr/>
          <a:lstStyle/>
          <a:p>
            <a:r>
              <a:rPr lang="en-US" sz="1800" dirty="0"/>
              <a:t>Philosophy/Rationale.  The following statements outline the philosophy of this policy regarding in‐season and out‐of‐season sports. </a:t>
            </a:r>
          </a:p>
          <a:p>
            <a:pPr marL="0" indent="0">
              <a:buNone/>
            </a:pPr>
            <a:endParaRPr lang="en-US" sz="1800" dirty="0"/>
          </a:p>
          <a:p>
            <a:pPr marL="400050" lvl="1" indent="0">
              <a:buNone/>
            </a:pPr>
            <a:r>
              <a:rPr lang="en-US" sz="1800" dirty="0"/>
              <a:t>The spirit of the Practice Limitation Rule (6A, 5A,4A Pilot) is that every school and participant shall have the same opportunity to practice prior to the first contest.   </a:t>
            </a:r>
          </a:p>
          <a:p>
            <a:pPr lvl="1" indent="-342900">
              <a:buFont typeface="+mj-lt"/>
              <a:buAutoNum type="arabicPeriod"/>
            </a:pPr>
            <a:endParaRPr lang="en-US" sz="1800" dirty="0"/>
          </a:p>
          <a:p>
            <a:pPr marL="400050" lvl="1" indent="0">
              <a:buNone/>
            </a:pPr>
            <a:r>
              <a:rPr lang="en-US" sz="1800" dirty="0"/>
              <a:t>The mission of OSAA member schools is to foster well‐rounded individuals. The purpose of interscholastic athletics is to help educate boys and girls and not to prepare students for college athletics, which is a by‐ product of interscholastic competition available to a very small percentage of high school athletes.  </a:t>
            </a:r>
          </a:p>
          <a:p>
            <a:pPr marL="400050" lvl="1" indent="0">
              <a:buNone/>
            </a:pPr>
            <a:endParaRPr lang="en-US" sz="1800" dirty="0"/>
          </a:p>
          <a:p>
            <a:pPr marL="400050" lvl="1" indent="0">
              <a:buNone/>
            </a:pPr>
            <a:r>
              <a:rPr lang="en-US" sz="1800" dirty="0"/>
              <a:t>Students should be encouraged by coaches, administrators and parents to participate in a variety of school activities, including more than one sport during the school year.</a:t>
            </a:r>
          </a:p>
          <a:p>
            <a:pPr marL="400050" lvl="1" indent="0">
              <a:buNone/>
            </a:pPr>
            <a:endParaRPr lang="en-US" sz="1800" dirty="0"/>
          </a:p>
          <a:p>
            <a:pPr marL="400050" lvl="1" indent="0">
              <a:buNone/>
            </a:pPr>
            <a:r>
              <a:rPr lang="en-US" sz="1800" dirty="0"/>
              <a:t>Schools are looking to provide coaches with more opportunities for fundamental skill development at specified times during the Association Year.   </a:t>
            </a:r>
          </a:p>
          <a:p>
            <a:pPr marL="400050" lvl="1" indent="0">
              <a:buNone/>
            </a:pPr>
            <a:endParaRPr lang="en-US" sz="1600" dirty="0"/>
          </a:p>
        </p:txBody>
      </p:sp>
      <p:sp>
        <p:nvSpPr>
          <p:cNvPr id="4" name="Footer Placeholder 3">
            <a:extLst>
              <a:ext uri="{FF2B5EF4-FFF2-40B4-BE49-F238E27FC236}">
                <a16:creationId xmlns:a16="http://schemas.microsoft.com/office/drawing/2014/main" id="{52266FE1-FC1D-4D39-A6FA-6D11AECBE2D9}"/>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39458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785E-5136-4CBC-9230-8D7F0B2F220C}"/>
              </a:ext>
            </a:extLst>
          </p:cNvPr>
          <p:cNvSpPr>
            <a:spLocks noGrp="1"/>
          </p:cNvSpPr>
          <p:nvPr>
            <p:ph type="title"/>
          </p:nvPr>
        </p:nvSpPr>
        <p:spPr/>
        <p:txBody>
          <a:bodyPr/>
          <a:lstStyle/>
          <a:p>
            <a:r>
              <a:rPr lang="en-US" dirty="0"/>
              <a:t>Team sports only</a:t>
            </a:r>
          </a:p>
        </p:txBody>
      </p:sp>
      <p:sp>
        <p:nvSpPr>
          <p:cNvPr id="3" name="Content Placeholder 2">
            <a:extLst>
              <a:ext uri="{FF2B5EF4-FFF2-40B4-BE49-F238E27FC236}">
                <a16:creationId xmlns:a16="http://schemas.microsoft.com/office/drawing/2014/main" id="{3232E7DF-534F-4C3F-B6D7-18CD5656B726}"/>
              </a:ext>
            </a:extLst>
          </p:cNvPr>
          <p:cNvSpPr>
            <a:spLocks noGrp="1"/>
          </p:cNvSpPr>
          <p:nvPr>
            <p:ph idx="1"/>
          </p:nvPr>
        </p:nvSpPr>
        <p:spPr/>
        <p:txBody>
          <a:bodyPr/>
          <a:lstStyle/>
          <a:p>
            <a:r>
              <a:rPr lang="en-US" dirty="0"/>
              <a:t>Participation Limitation refers to </a:t>
            </a:r>
            <a:r>
              <a:rPr lang="en-US" b="1" u="sng" dirty="0"/>
              <a:t>TEAM</a:t>
            </a:r>
            <a:r>
              <a:rPr lang="en-US" dirty="0"/>
              <a:t> sports only:</a:t>
            </a:r>
          </a:p>
          <a:p>
            <a:pPr lvl="1"/>
            <a:r>
              <a:rPr lang="en-US" dirty="0"/>
              <a:t>Football, Soccer, Volleyball, Basketball, Baseball, and Softball</a:t>
            </a:r>
          </a:p>
          <a:p>
            <a:pPr lvl="1"/>
            <a:endParaRPr lang="en-US" dirty="0"/>
          </a:p>
          <a:p>
            <a:pPr lvl="1"/>
            <a:endParaRPr lang="en-US" dirty="0"/>
          </a:p>
          <a:p>
            <a:r>
              <a:rPr lang="en-US" dirty="0"/>
              <a:t>Individual sports do not fall into the Participation Limitation policy:</a:t>
            </a:r>
          </a:p>
          <a:p>
            <a:pPr lvl="1"/>
            <a:r>
              <a:rPr lang="en-US" dirty="0"/>
              <a:t>Cross Country, Wrestling, Swimming, Golf, Tennis, Track &amp; Field</a:t>
            </a:r>
          </a:p>
          <a:p>
            <a:pPr marL="457200" lvl="1" indent="0">
              <a:buNone/>
            </a:pPr>
            <a:endParaRPr lang="en-US" dirty="0"/>
          </a:p>
        </p:txBody>
      </p:sp>
      <p:sp>
        <p:nvSpPr>
          <p:cNvPr id="4" name="Footer Placeholder 3">
            <a:extLst>
              <a:ext uri="{FF2B5EF4-FFF2-40B4-BE49-F238E27FC236}">
                <a16:creationId xmlns:a16="http://schemas.microsoft.com/office/drawing/2014/main" id="{2559136D-27DF-47BB-B2B4-07081B088C2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66483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785E-5136-4CBC-9230-8D7F0B2F220C}"/>
              </a:ext>
            </a:extLst>
          </p:cNvPr>
          <p:cNvSpPr>
            <a:spLocks noGrp="1"/>
          </p:cNvSpPr>
          <p:nvPr>
            <p:ph type="title"/>
          </p:nvPr>
        </p:nvSpPr>
        <p:spPr/>
        <p:txBody>
          <a:bodyPr/>
          <a:lstStyle/>
          <a:p>
            <a:r>
              <a:rPr lang="en-US" dirty="0"/>
              <a:t>closed Period</a:t>
            </a:r>
          </a:p>
        </p:txBody>
      </p:sp>
      <p:sp>
        <p:nvSpPr>
          <p:cNvPr id="3" name="Content Placeholder 2">
            <a:extLst>
              <a:ext uri="{FF2B5EF4-FFF2-40B4-BE49-F238E27FC236}">
                <a16:creationId xmlns:a16="http://schemas.microsoft.com/office/drawing/2014/main" id="{3232E7DF-534F-4C3F-B6D7-18CD5656B726}"/>
              </a:ext>
            </a:extLst>
          </p:cNvPr>
          <p:cNvSpPr>
            <a:spLocks noGrp="1"/>
          </p:cNvSpPr>
          <p:nvPr>
            <p:ph idx="1"/>
          </p:nvPr>
        </p:nvSpPr>
        <p:spPr/>
        <p:txBody>
          <a:bodyPr/>
          <a:lstStyle/>
          <a:p>
            <a:r>
              <a:rPr lang="en-US" dirty="0"/>
              <a:t>The closed period is the first 6 weeks of the season starting on the first day of practice.</a:t>
            </a:r>
          </a:p>
          <a:p>
            <a:pPr lvl="1"/>
            <a:r>
              <a:rPr lang="en-US" b="1" dirty="0"/>
              <a:t>Fall</a:t>
            </a:r>
            <a:r>
              <a:rPr lang="en-US" dirty="0"/>
              <a:t> (closed to Winter and Spring) August 15 – September 25</a:t>
            </a:r>
          </a:p>
          <a:p>
            <a:pPr lvl="1"/>
            <a:r>
              <a:rPr lang="en-US" b="1" dirty="0"/>
              <a:t>Winter</a:t>
            </a:r>
            <a:r>
              <a:rPr lang="en-US" dirty="0"/>
              <a:t> (closed to Fall and Spring) November 14 – December 25</a:t>
            </a:r>
          </a:p>
          <a:p>
            <a:pPr lvl="1"/>
            <a:r>
              <a:rPr lang="en-US" b="1" dirty="0"/>
              <a:t>Spring</a:t>
            </a:r>
            <a:r>
              <a:rPr lang="en-US" dirty="0"/>
              <a:t> (closed to Fall and Winter) February 27 – April 9</a:t>
            </a:r>
          </a:p>
          <a:p>
            <a:pPr lvl="1"/>
            <a:endParaRPr lang="en-US" dirty="0"/>
          </a:p>
          <a:p>
            <a:pPr lvl="1"/>
            <a:endParaRPr lang="en-US" dirty="0"/>
          </a:p>
          <a:p>
            <a:r>
              <a:rPr lang="en-US" dirty="0"/>
              <a:t>During this closed period there can be ZERO Direct Instruction taking place the only acceptable contact between coaches and players is conditioning.  </a:t>
            </a:r>
          </a:p>
          <a:p>
            <a:pPr marL="457200" lvl="1" indent="0">
              <a:buNone/>
            </a:pPr>
            <a:endParaRPr lang="en-US" dirty="0"/>
          </a:p>
        </p:txBody>
      </p:sp>
      <p:sp>
        <p:nvSpPr>
          <p:cNvPr id="4" name="Footer Placeholder 3">
            <a:extLst>
              <a:ext uri="{FF2B5EF4-FFF2-40B4-BE49-F238E27FC236}">
                <a16:creationId xmlns:a16="http://schemas.microsoft.com/office/drawing/2014/main" id="{2559136D-27DF-47BB-B2B4-07081B088C2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288398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785E-5136-4CBC-9230-8D7F0B2F220C}"/>
              </a:ext>
            </a:extLst>
          </p:cNvPr>
          <p:cNvSpPr>
            <a:spLocks noGrp="1"/>
          </p:cNvSpPr>
          <p:nvPr>
            <p:ph type="title"/>
          </p:nvPr>
        </p:nvSpPr>
        <p:spPr/>
        <p:txBody>
          <a:bodyPr/>
          <a:lstStyle/>
          <a:p>
            <a:r>
              <a:rPr lang="en-US" dirty="0"/>
              <a:t>conditioning</a:t>
            </a:r>
          </a:p>
        </p:txBody>
      </p:sp>
      <p:sp>
        <p:nvSpPr>
          <p:cNvPr id="3" name="Content Placeholder 2">
            <a:extLst>
              <a:ext uri="{FF2B5EF4-FFF2-40B4-BE49-F238E27FC236}">
                <a16:creationId xmlns:a16="http://schemas.microsoft.com/office/drawing/2014/main" id="{3232E7DF-534F-4C3F-B6D7-18CD5656B726}"/>
              </a:ext>
            </a:extLst>
          </p:cNvPr>
          <p:cNvSpPr>
            <a:spLocks noGrp="1"/>
          </p:cNvSpPr>
          <p:nvPr>
            <p:ph idx="1"/>
          </p:nvPr>
        </p:nvSpPr>
        <p:spPr/>
        <p:txBody>
          <a:bodyPr/>
          <a:lstStyle/>
          <a:p>
            <a:r>
              <a:rPr lang="en-US" dirty="0"/>
              <a:t>Is defined as a session where students work on physical fitness and conditioning by use of weights, running, and/or exercise.</a:t>
            </a:r>
          </a:p>
          <a:p>
            <a:pPr lvl="1"/>
            <a:endParaRPr lang="en-US" dirty="0"/>
          </a:p>
          <a:p>
            <a:pPr lvl="1"/>
            <a:endParaRPr lang="en-US" dirty="0"/>
          </a:p>
          <a:p>
            <a:r>
              <a:rPr lang="en-US" dirty="0"/>
              <a:t>Conditioning does not allow for the use of individualized and specialized sports equipment.</a:t>
            </a:r>
          </a:p>
          <a:p>
            <a:endParaRPr lang="en-US" dirty="0"/>
          </a:p>
          <a:p>
            <a:r>
              <a:rPr lang="en-US" dirty="0"/>
              <a:t>Participation in conditioning must be </a:t>
            </a:r>
            <a:r>
              <a:rPr lang="en-US" b="1" u="sng" dirty="0"/>
              <a:t>optional</a:t>
            </a:r>
            <a:r>
              <a:rPr lang="en-US" dirty="0"/>
              <a:t>.</a:t>
            </a:r>
          </a:p>
          <a:p>
            <a:pPr marL="457200" lvl="1" indent="0">
              <a:buNone/>
            </a:pPr>
            <a:endParaRPr lang="en-US" dirty="0"/>
          </a:p>
        </p:txBody>
      </p:sp>
      <p:sp>
        <p:nvSpPr>
          <p:cNvPr id="4" name="Footer Placeholder 3">
            <a:extLst>
              <a:ext uri="{FF2B5EF4-FFF2-40B4-BE49-F238E27FC236}">
                <a16:creationId xmlns:a16="http://schemas.microsoft.com/office/drawing/2014/main" id="{2559136D-27DF-47BB-B2B4-07081B088C2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318558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785E-5136-4CBC-9230-8D7F0B2F220C}"/>
              </a:ext>
            </a:extLst>
          </p:cNvPr>
          <p:cNvSpPr>
            <a:spLocks noGrp="1"/>
          </p:cNvSpPr>
          <p:nvPr>
            <p:ph type="title"/>
          </p:nvPr>
        </p:nvSpPr>
        <p:spPr/>
        <p:txBody>
          <a:bodyPr/>
          <a:lstStyle/>
          <a:p>
            <a:r>
              <a:rPr lang="en-US" dirty="0"/>
              <a:t>Open Period</a:t>
            </a:r>
          </a:p>
        </p:txBody>
      </p:sp>
      <p:sp>
        <p:nvSpPr>
          <p:cNvPr id="3" name="Content Placeholder 2">
            <a:extLst>
              <a:ext uri="{FF2B5EF4-FFF2-40B4-BE49-F238E27FC236}">
                <a16:creationId xmlns:a16="http://schemas.microsoft.com/office/drawing/2014/main" id="{3232E7DF-534F-4C3F-B6D7-18CD5656B726}"/>
              </a:ext>
            </a:extLst>
          </p:cNvPr>
          <p:cNvSpPr>
            <a:spLocks noGrp="1"/>
          </p:cNvSpPr>
          <p:nvPr>
            <p:ph idx="1"/>
          </p:nvPr>
        </p:nvSpPr>
        <p:spPr/>
        <p:txBody>
          <a:bodyPr/>
          <a:lstStyle/>
          <a:p>
            <a:r>
              <a:rPr lang="en-US" dirty="0"/>
              <a:t>Following the 6-week closed period, coaches may begin working with their athletes.</a:t>
            </a:r>
          </a:p>
          <a:p>
            <a:pPr lvl="1"/>
            <a:r>
              <a:rPr lang="en-US" b="1" dirty="0"/>
              <a:t>Fall </a:t>
            </a:r>
            <a:r>
              <a:rPr lang="en-US" dirty="0"/>
              <a:t>(Open to Winter and Spring) September 26 – November 13</a:t>
            </a:r>
            <a:endParaRPr lang="en-US" b="1" u="sng" dirty="0"/>
          </a:p>
          <a:p>
            <a:pPr lvl="1"/>
            <a:r>
              <a:rPr lang="en-US" b="1" dirty="0"/>
              <a:t>Winter</a:t>
            </a:r>
            <a:r>
              <a:rPr lang="en-US" dirty="0"/>
              <a:t> (Open to Fall and Spring) December 26 – February 26</a:t>
            </a:r>
          </a:p>
          <a:p>
            <a:pPr lvl="1"/>
            <a:r>
              <a:rPr lang="en-US" b="1" dirty="0"/>
              <a:t>Spring </a:t>
            </a:r>
            <a:r>
              <a:rPr lang="en-US" dirty="0"/>
              <a:t>(Open to Fall and Winter) April 10 – May 29</a:t>
            </a:r>
          </a:p>
          <a:p>
            <a:pPr lvl="1"/>
            <a:endParaRPr lang="en-US" dirty="0"/>
          </a:p>
          <a:p>
            <a:r>
              <a:rPr lang="en-US" dirty="0"/>
              <a:t>During the Open Period</a:t>
            </a:r>
          </a:p>
          <a:p>
            <a:pPr lvl="1"/>
            <a:r>
              <a:rPr lang="en-US" dirty="0"/>
              <a:t>Up to 6 hours per week </a:t>
            </a:r>
            <a:r>
              <a:rPr lang="en-US" b="1" u="sng" dirty="0"/>
              <a:t>per program </a:t>
            </a:r>
            <a:r>
              <a:rPr lang="en-US" dirty="0"/>
              <a:t>with no limitation to the number</a:t>
            </a:r>
          </a:p>
          <a:p>
            <a:pPr lvl="1"/>
            <a:r>
              <a:rPr lang="en-US" dirty="0"/>
              <a:t>Cannot coach students in competitions or preparation for competition</a:t>
            </a:r>
          </a:p>
          <a:p>
            <a:pPr lvl="1"/>
            <a:r>
              <a:rPr lang="en-US" dirty="0"/>
              <a:t>Focus on fundamental skill development</a:t>
            </a:r>
          </a:p>
          <a:p>
            <a:pPr lvl="1"/>
            <a:r>
              <a:rPr lang="en-US" dirty="0"/>
              <a:t>Participation in skill development must be </a:t>
            </a:r>
            <a:r>
              <a:rPr lang="en-US" b="1" u="sng" dirty="0"/>
              <a:t>optional</a:t>
            </a:r>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559136D-27DF-47BB-B2B4-07081B088C2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Tree>
    <p:extLst>
      <p:ext uri="{BB962C8B-B14F-4D97-AF65-F5344CB8AC3E}">
        <p14:creationId xmlns:p14="http://schemas.microsoft.com/office/powerpoint/2010/main" val="102947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Scenario # 1</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6" name="TextBox 5">
            <a:extLst>
              <a:ext uri="{FF2B5EF4-FFF2-40B4-BE49-F238E27FC236}">
                <a16:creationId xmlns:a16="http://schemas.microsoft.com/office/drawing/2014/main" id="{1D721E11-11B2-4030-B31E-7A58F6B88797}"/>
              </a:ext>
            </a:extLst>
          </p:cNvPr>
          <p:cNvSpPr txBox="1"/>
          <p:nvPr/>
        </p:nvSpPr>
        <p:spPr>
          <a:xfrm>
            <a:off x="2475912" y="1899355"/>
            <a:ext cx="9186203" cy="4985980"/>
          </a:xfrm>
          <a:prstGeom prst="rect">
            <a:avLst/>
          </a:prstGeom>
          <a:noFill/>
        </p:spPr>
        <p:txBody>
          <a:bodyPr wrap="square" rtlCol="0">
            <a:spAutoFit/>
          </a:bodyPr>
          <a:lstStyle/>
          <a:p>
            <a:r>
              <a:rPr lang="en-US" sz="1600" b="1" dirty="0"/>
              <a:t>Softball Coach – Fall</a:t>
            </a:r>
          </a:p>
          <a:p>
            <a:r>
              <a:rPr lang="en-US" sz="1400" i="1" dirty="0"/>
              <a:t>Closed Period (Aug. 15– Sept 25)</a:t>
            </a:r>
          </a:p>
          <a:p>
            <a:r>
              <a:rPr lang="en-US" sz="1400" i="1" dirty="0"/>
              <a:t>They can have conditioning only, zero contact for skill development</a:t>
            </a:r>
          </a:p>
          <a:p>
            <a:endParaRPr lang="en-US" sz="600" i="1" dirty="0"/>
          </a:p>
          <a:p>
            <a:r>
              <a:rPr lang="en-US" sz="1400" i="1" dirty="0"/>
              <a:t>Open Period (Sept 26 – Nov 13)</a:t>
            </a:r>
          </a:p>
          <a:p>
            <a:r>
              <a:rPr lang="en-US" sz="1400" dirty="0"/>
              <a:t>They can coach their athletes (unlimited #) 	</a:t>
            </a:r>
          </a:p>
          <a:p>
            <a:r>
              <a:rPr lang="en-US" sz="1400" dirty="0"/>
              <a:t>	Up to 6 hours per week per program</a:t>
            </a:r>
          </a:p>
          <a:p>
            <a:r>
              <a:rPr lang="en-US" sz="1400" dirty="0"/>
              <a:t>	NO Competitions or preparation for competitions, only fundamental work!</a:t>
            </a:r>
          </a:p>
          <a:p>
            <a:endParaRPr lang="en-US" sz="1200" dirty="0"/>
          </a:p>
          <a:p>
            <a:r>
              <a:rPr lang="en-US" sz="1200" b="1" dirty="0"/>
              <a:t>Softball Coach – Winter</a:t>
            </a:r>
          </a:p>
          <a:p>
            <a:r>
              <a:rPr lang="en-US" sz="1400" i="1" dirty="0"/>
              <a:t>Closed Period (Nov. 14– Dec 25)</a:t>
            </a:r>
          </a:p>
          <a:p>
            <a:r>
              <a:rPr lang="en-US" sz="1400" i="1" dirty="0"/>
              <a:t>They can have conditioning only, zero contact for skill development</a:t>
            </a:r>
          </a:p>
          <a:p>
            <a:endParaRPr lang="en-US" sz="600" i="1" dirty="0"/>
          </a:p>
          <a:p>
            <a:r>
              <a:rPr lang="en-US" sz="1400" i="1" dirty="0"/>
              <a:t>Open Period (Dec 26 – Feb 26)</a:t>
            </a:r>
          </a:p>
          <a:p>
            <a:r>
              <a:rPr lang="en-US" sz="1400" dirty="0"/>
              <a:t>They can coach her athletes (unlimited #) 	</a:t>
            </a:r>
          </a:p>
          <a:p>
            <a:r>
              <a:rPr lang="en-US" sz="1400" dirty="0"/>
              <a:t>	Up to 6 hours per week per program</a:t>
            </a:r>
          </a:p>
          <a:p>
            <a:r>
              <a:rPr lang="en-US" sz="1400" dirty="0"/>
              <a:t>	NO Competitions or preparation for competitions, only fundamental work!</a:t>
            </a:r>
          </a:p>
          <a:p>
            <a:endParaRPr lang="en-US" sz="1200" b="1" dirty="0"/>
          </a:p>
          <a:p>
            <a:endParaRPr lang="en-US" sz="1200" dirty="0"/>
          </a:p>
          <a:p>
            <a:r>
              <a:rPr lang="en-US" sz="1400" i="1" dirty="0"/>
              <a:t>Spring Season (February 27 – May 29)</a:t>
            </a:r>
          </a:p>
          <a:p>
            <a:r>
              <a:rPr lang="en-US" sz="1400" dirty="0"/>
              <a:t>	They can coach her school athletes 3 hours per day</a:t>
            </a:r>
          </a:p>
          <a:p>
            <a:r>
              <a:rPr lang="en-US" sz="1400" dirty="0"/>
              <a:t>	Can coach in competitions</a:t>
            </a:r>
          </a:p>
          <a:p>
            <a:r>
              <a:rPr lang="en-US" sz="1400" dirty="0"/>
              <a:t>	Can also coach her USA softball team in practice and competitions (</a:t>
            </a:r>
            <a:r>
              <a:rPr lang="en-US" sz="1400" b="1" u="sng" dirty="0"/>
              <a:t>can’t be required</a:t>
            </a:r>
            <a:r>
              <a:rPr lang="en-US" sz="1400" dirty="0"/>
              <a:t>)</a:t>
            </a:r>
          </a:p>
          <a:p>
            <a:endParaRPr lang="en-US" dirty="0"/>
          </a:p>
        </p:txBody>
      </p:sp>
    </p:spTree>
    <p:extLst>
      <p:ext uri="{BB962C8B-B14F-4D97-AF65-F5344CB8AC3E}">
        <p14:creationId xmlns:p14="http://schemas.microsoft.com/office/powerpoint/2010/main" val="34450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E4E-6E2C-43AD-9A90-F9C6E2A914A9}"/>
              </a:ext>
            </a:extLst>
          </p:cNvPr>
          <p:cNvSpPr>
            <a:spLocks noGrp="1"/>
          </p:cNvSpPr>
          <p:nvPr>
            <p:ph type="title"/>
          </p:nvPr>
        </p:nvSpPr>
        <p:spPr/>
        <p:txBody>
          <a:bodyPr/>
          <a:lstStyle/>
          <a:p>
            <a:r>
              <a:rPr lang="en-US" dirty="0"/>
              <a:t>Scenario # 2</a:t>
            </a:r>
          </a:p>
        </p:txBody>
      </p:sp>
      <p:sp>
        <p:nvSpPr>
          <p:cNvPr id="3" name="Content Placeholder 2">
            <a:extLst>
              <a:ext uri="{FF2B5EF4-FFF2-40B4-BE49-F238E27FC236}">
                <a16:creationId xmlns:a16="http://schemas.microsoft.com/office/drawing/2014/main" id="{903C3267-84E8-4F54-B61B-5905560FA254}"/>
              </a:ext>
            </a:extLst>
          </p:cNvPr>
          <p:cNvSpPr>
            <a:spLocks noGrp="1"/>
          </p:cNvSpPr>
          <p:nvPr>
            <p:ph idx="1"/>
          </p:nvPr>
        </p:nvSpPr>
        <p:spPr/>
        <p:txBody>
          <a:bodyPr/>
          <a:lstStyle/>
          <a:p>
            <a:endParaRPr lang="en-US" sz="2800" dirty="0">
              <a:latin typeface="Calibri" panose="020F050202020403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B5DC4C9-A9AA-49F2-8AC5-2C5D48E26610}"/>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14B56"/>
                </a:solidFill>
                <a:effectLst/>
                <a:uLnTx/>
                <a:uFillTx/>
                <a:latin typeface="Calibri"/>
                <a:ea typeface="+mn-ea"/>
                <a:cs typeface="+mn-cs"/>
              </a:rPr>
              <a:t>www.osaa.org</a:t>
            </a:r>
            <a:endParaRPr kumimoji="0" lang="en-US" sz="1400" b="0" i="0" u="none" strike="noStrike" kern="1200" cap="none" spc="0" normalizeH="0" baseline="0" noProof="0" dirty="0">
              <a:ln>
                <a:noFill/>
              </a:ln>
              <a:solidFill>
                <a:srgbClr val="414B56"/>
              </a:solidFill>
              <a:effectLst/>
              <a:uLnTx/>
              <a:uFillTx/>
              <a:latin typeface="Calibri"/>
              <a:ea typeface="+mn-ea"/>
              <a:cs typeface="+mn-cs"/>
            </a:endParaRPr>
          </a:p>
        </p:txBody>
      </p:sp>
      <p:sp>
        <p:nvSpPr>
          <p:cNvPr id="6" name="TextBox 5">
            <a:extLst>
              <a:ext uri="{FF2B5EF4-FFF2-40B4-BE49-F238E27FC236}">
                <a16:creationId xmlns:a16="http://schemas.microsoft.com/office/drawing/2014/main" id="{1D721E11-11B2-4030-B31E-7A58F6B88797}"/>
              </a:ext>
            </a:extLst>
          </p:cNvPr>
          <p:cNvSpPr txBox="1"/>
          <p:nvPr/>
        </p:nvSpPr>
        <p:spPr>
          <a:xfrm>
            <a:off x="1635466" y="1899355"/>
            <a:ext cx="10026649" cy="4893647"/>
          </a:xfrm>
          <a:prstGeom prst="rect">
            <a:avLst/>
          </a:prstGeom>
          <a:noFill/>
        </p:spPr>
        <p:txBody>
          <a:bodyPr wrap="square" rtlCol="0">
            <a:spAutoFit/>
          </a:bodyPr>
          <a:lstStyle/>
          <a:p>
            <a:r>
              <a:rPr lang="en-US" sz="2000" b="1" dirty="0"/>
              <a:t>Football Coach – Fall</a:t>
            </a:r>
          </a:p>
          <a:p>
            <a:r>
              <a:rPr lang="en-US" sz="1400" i="1"/>
              <a:t>IN-season </a:t>
            </a:r>
          </a:p>
          <a:p>
            <a:endParaRPr lang="en-US" sz="1400" dirty="0"/>
          </a:p>
          <a:p>
            <a:r>
              <a:rPr lang="en-US" b="1" dirty="0"/>
              <a:t>Football Coach – Winter</a:t>
            </a:r>
          </a:p>
          <a:p>
            <a:endParaRPr lang="en-US" sz="1200" dirty="0"/>
          </a:p>
          <a:p>
            <a:r>
              <a:rPr lang="en-US" sz="1400" i="1" dirty="0"/>
              <a:t>Closed Period (Nov. 14– Dec 25)</a:t>
            </a:r>
          </a:p>
          <a:p>
            <a:r>
              <a:rPr lang="en-US" sz="1400" dirty="0"/>
              <a:t>They can have conditioning only, zero contact for skill development</a:t>
            </a:r>
          </a:p>
          <a:p>
            <a:endParaRPr lang="en-US" sz="600" i="1" dirty="0"/>
          </a:p>
          <a:p>
            <a:r>
              <a:rPr lang="en-US" sz="1400" i="1" dirty="0"/>
              <a:t>Open Period (Dec 26 – Feb 26)</a:t>
            </a:r>
          </a:p>
          <a:p>
            <a:r>
              <a:rPr lang="en-US" sz="1400" dirty="0"/>
              <a:t>They can coach their athletes (unlimited #) 	</a:t>
            </a:r>
          </a:p>
          <a:p>
            <a:r>
              <a:rPr lang="en-US" sz="1400" dirty="0"/>
              <a:t>	Up to 6 hours per week per program</a:t>
            </a:r>
          </a:p>
          <a:p>
            <a:r>
              <a:rPr lang="en-US" sz="1400" dirty="0"/>
              <a:t>	NO Competitions (including 7 on 7) or preparation for competitions, only fundamental work! </a:t>
            </a:r>
            <a:r>
              <a:rPr lang="en-US" sz="1400" b="1" u="sng" dirty="0"/>
              <a:t>NO PROTECTIVE EQUIPMENT</a:t>
            </a:r>
          </a:p>
          <a:p>
            <a:endParaRPr lang="en-US" sz="1200" b="1" dirty="0"/>
          </a:p>
          <a:p>
            <a:r>
              <a:rPr lang="en-US" b="1" dirty="0"/>
              <a:t>Football Coach – Spring</a:t>
            </a:r>
          </a:p>
          <a:p>
            <a:endParaRPr lang="en-US" sz="1200" dirty="0"/>
          </a:p>
          <a:p>
            <a:r>
              <a:rPr lang="en-US" sz="1400" i="1" dirty="0"/>
              <a:t>Closed Period (February 27 – April 9)</a:t>
            </a:r>
          </a:p>
          <a:p>
            <a:r>
              <a:rPr lang="en-US" sz="1400" dirty="0"/>
              <a:t>	They can have conditioning only, zero contact for skill development</a:t>
            </a:r>
          </a:p>
          <a:p>
            <a:r>
              <a:rPr lang="en-US" sz="1400" i="1" dirty="0"/>
              <a:t>Open Period (April 10 – May 29)</a:t>
            </a:r>
          </a:p>
          <a:p>
            <a:r>
              <a:rPr lang="en-US" sz="1400" dirty="0"/>
              <a:t>They can coach their athletes (unlimited #) 	</a:t>
            </a:r>
          </a:p>
          <a:p>
            <a:r>
              <a:rPr lang="en-US" sz="1400" dirty="0"/>
              <a:t>	Up to 6 hours per week per program</a:t>
            </a:r>
          </a:p>
          <a:p>
            <a:r>
              <a:rPr lang="en-US" sz="1400" dirty="0"/>
              <a:t>	NO Competitions (including 7 on 7) or preparation for competitions, only fundamental work! </a:t>
            </a:r>
            <a:r>
              <a:rPr lang="en-US" sz="1400" b="1" u="sng" dirty="0"/>
              <a:t>NO PROTECTIVE EQUIPMENT</a:t>
            </a:r>
          </a:p>
          <a:p>
            <a:endParaRPr lang="en-US" dirty="0"/>
          </a:p>
        </p:txBody>
      </p:sp>
    </p:spTree>
    <p:extLst>
      <p:ext uri="{BB962C8B-B14F-4D97-AF65-F5344CB8AC3E}">
        <p14:creationId xmlns:p14="http://schemas.microsoft.com/office/powerpoint/2010/main" val="3489339700"/>
      </p:ext>
    </p:extLst>
  </p:cSld>
  <p:clrMapOvr>
    <a:masterClrMapping/>
  </p:clrMapOvr>
</p:sld>
</file>

<file path=ppt/theme/theme1.xml><?xml version="1.0" encoding="utf-8"?>
<a:theme xmlns:a="http://schemas.openxmlformats.org/drawingml/2006/main" name="OSAA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AA PPT Slide Master.pptx" id="{C7062AC6-BAA8-44BE-B292-39092F04B7FD}" vid="{E3A4541B-89FA-4A6F-8EC7-6FD0DD6DE16A}"/>
    </a:ext>
  </a:extLst>
</a:theme>
</file>

<file path=docProps/app.xml><?xml version="1.0" encoding="utf-8"?>
<Properties xmlns="http://schemas.openxmlformats.org/officeDocument/2006/extended-properties" xmlns:vt="http://schemas.openxmlformats.org/officeDocument/2006/docPropsVTypes">
  <Template>Ion Boardroom</Template>
  <TotalTime>6895</TotalTime>
  <Words>1133</Words>
  <Application>Microsoft Office PowerPoint</Application>
  <PresentationFormat>Widescreen</PresentationFormat>
  <Paragraphs>126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Courier New</vt:lpstr>
      <vt:lpstr>Wingdings</vt:lpstr>
      <vt:lpstr>OSAA Theme</vt:lpstr>
      <vt:lpstr>Practice Limitation </vt:lpstr>
      <vt:lpstr>Amendment to Practice Limitation Rules</vt:lpstr>
      <vt:lpstr>Practice Limitation 6A, 5A, 4A Philosophy </vt:lpstr>
      <vt:lpstr>Team sports only</vt:lpstr>
      <vt:lpstr>closed Period</vt:lpstr>
      <vt:lpstr>conditioning</vt:lpstr>
      <vt:lpstr>Open Period</vt:lpstr>
      <vt:lpstr>Scenario # 1</vt:lpstr>
      <vt:lpstr>Scenario # 2</vt:lpstr>
      <vt:lpstr>Open Period vs. Rule of 2</vt:lpstr>
      <vt:lpstr>Common 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Welcoming and Inclusive Environment for Students</dc:title>
  <dc:creator>Kelly Foster</dc:creator>
  <cp:lastModifiedBy>Kris Welch</cp:lastModifiedBy>
  <cp:revision>79</cp:revision>
  <dcterms:created xsi:type="dcterms:W3CDTF">2020-07-01T18:14:58Z</dcterms:created>
  <dcterms:modified xsi:type="dcterms:W3CDTF">2022-08-10T13:29:28Z</dcterms:modified>
</cp:coreProperties>
</file>